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
      <p:font typeface="Inter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4F88B2C-0624-4354-84E5-01F44C7C801A}">
  <a:tblStyle styleId="{F4F88B2C-0624-4354-84E5-01F44C7C801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AABFA76-619B-4335-940C-5FCEABC0670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22" Type="http://schemas.openxmlformats.org/officeDocument/2006/relationships/font" Target="fonts/PlusJakartaSansMedium-boldItalic.fntdata"/><Relationship Id="rId21" Type="http://schemas.openxmlformats.org/officeDocument/2006/relationships/font" Target="fonts/PlusJakartaSansMedium-italic.fntdata"/><Relationship Id="rId24" Type="http://schemas.openxmlformats.org/officeDocument/2006/relationships/font" Target="fonts/InterMedium-bold.fntdata"/><Relationship Id="rId23" Type="http://schemas.openxmlformats.org/officeDocument/2006/relationships/font" Target="fonts/Inter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Medium-boldItalic.fntdata"/><Relationship Id="rId25" Type="http://schemas.openxmlformats.org/officeDocument/2006/relationships/font" Target="fonts/Inter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Medium-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e66fab856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e66fab85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e918a25b3_0_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e918a25b3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0ae265d01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0ae265d0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20ae265d01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20ae265d0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20ae265d01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20ae265d0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26004a6fe2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26004a6f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youtu.be/0VOhhDLE3oo?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timeline/history-nuclear-prolifera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timeline/history-nuclear-prolifer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timeline/history-nuclear-proliferatio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timeline/history-nuclear-proliferatio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 &amp; Contextualization </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What Is Nuclear Proliferation?</a:t>
            </a:r>
            <a:endParaRPr sz="19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65500" y="894900"/>
            <a:ext cx="6841500" cy="7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In this </a:t>
            </a:r>
            <a:r>
              <a:rPr lang="en" sz="1200" u="sng">
                <a:solidFill>
                  <a:schemeClr val="hlink"/>
                </a:solidFill>
                <a:latin typeface="Inter"/>
                <a:ea typeface="Inter"/>
                <a:cs typeface="Inter"/>
                <a:sym typeface="Inter"/>
                <a:hlinkClick r:id="rId5"/>
              </a:rPr>
              <a:t>video</a:t>
            </a:r>
            <a:r>
              <a:rPr lang="en" sz="1200">
                <a:solidFill>
                  <a:schemeClr val="dk1"/>
                </a:solidFill>
                <a:latin typeface="Inter"/>
                <a:ea typeface="Inter"/>
                <a:cs typeface="Inter"/>
                <a:sym typeface="Inter"/>
              </a:rPr>
              <a:t> on nuclear proliferation, learn why countries develop nuclear weapons—and what is being done to prevent the spread of these weapons and the possibility of nuclear war. Save this handout as it will serve as your notes for this lesson.</a:t>
            </a:r>
            <a:endParaRPr sz="1200">
              <a:solidFill>
                <a:schemeClr val="dk1"/>
              </a:solidFill>
              <a:latin typeface="Inter"/>
              <a:ea typeface="Inter"/>
              <a:cs typeface="Inter"/>
              <a:sym typeface="Inter"/>
            </a:endParaRPr>
          </a:p>
        </p:txBody>
      </p:sp>
      <p:sp>
        <p:nvSpPr>
          <p:cNvPr id="60" name="Google Shape;60;p13"/>
          <p:cNvSpPr txBox="1"/>
          <p:nvPr/>
        </p:nvSpPr>
        <p:spPr>
          <a:xfrm>
            <a:off x="456750" y="1786550"/>
            <a:ext cx="6916800" cy="7391400"/>
          </a:xfrm>
          <a:prstGeom prst="rect">
            <a:avLst/>
          </a:prstGeom>
          <a:noFill/>
          <a:ln>
            <a:noFill/>
          </a:ln>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nuclear proliferation? What is nonproliferation? </a:t>
            </a:r>
            <a:r>
              <a:rPr b="1" lang="en" sz="1100">
                <a:solidFill>
                  <a:schemeClr val="accent1"/>
                </a:solidFill>
                <a:latin typeface="Inter"/>
                <a:ea typeface="Inter"/>
                <a:cs typeface="Inter"/>
                <a:sym typeface="Inter"/>
              </a:rPr>
              <a:t>(1:57)</a:t>
            </a:r>
            <a:endParaRPr b="1" sz="1100">
              <a:solidFill>
                <a:schemeClr val="accent1"/>
              </a:solidFill>
              <a:latin typeface="Inter"/>
              <a:ea typeface="Inter"/>
              <a:cs typeface="Inter"/>
              <a:sym typeface="Inter"/>
            </a:endParaRPr>
          </a:p>
          <a:p>
            <a:pPr indent="0" lvl="0" marL="457200" rtl="0" algn="l">
              <a:lnSpc>
                <a:spcPct val="115000"/>
              </a:lnSpc>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In foreign policy, proliferation refers to the spread or increase of military technologies and systems. Nonproliferation refers to the tools and policies used to prevent or stop this spread.</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the Nuclear Nonproliferation Treaty (NPT)? </a:t>
            </a:r>
            <a:r>
              <a:rPr b="1" lang="en" sz="1100">
                <a:solidFill>
                  <a:schemeClr val="accent1"/>
                </a:solidFill>
                <a:latin typeface="Inter"/>
                <a:ea typeface="Inter"/>
                <a:cs typeface="Inter"/>
                <a:sym typeface="Inter"/>
              </a:rPr>
              <a:t>(3:25)</a:t>
            </a:r>
            <a:endParaRPr sz="1100">
              <a:solidFill>
                <a:schemeClr val="dk1"/>
              </a:solidFill>
              <a:latin typeface="Inter"/>
              <a:ea typeface="Inter"/>
              <a:cs typeface="Inter"/>
              <a:sym typeface="Inter"/>
            </a:endParaRPr>
          </a:p>
          <a:p>
            <a:pPr indent="457200" lvl="0" marL="0" rtl="0" algn="l">
              <a:lnSpc>
                <a:spcPct val="115000"/>
              </a:lnSpc>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A treaty that was signed in efforts to stem proliferations in 1968</a:t>
            </a:r>
            <a:endParaRPr b="1" sz="1100">
              <a:solidFill>
                <a:schemeClr val="accent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the three pillars of the NPT? </a:t>
            </a:r>
            <a:r>
              <a:rPr b="1" lang="en" sz="1100">
                <a:solidFill>
                  <a:schemeClr val="accent1"/>
                </a:solidFill>
                <a:latin typeface="Inter"/>
                <a:ea typeface="Inter"/>
                <a:cs typeface="Inter"/>
                <a:sym typeface="Inter"/>
              </a:rPr>
              <a:t>(3:25)</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nonproliferation</a:t>
            </a:r>
            <a:endParaRPr b="1" sz="1100">
              <a:solidFill>
                <a:schemeClr val="accent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Peaceful use of </a:t>
            </a:r>
            <a:r>
              <a:rPr b="1" lang="en" sz="1100">
                <a:solidFill>
                  <a:schemeClr val="accent1"/>
                </a:solidFill>
                <a:latin typeface="Inter"/>
                <a:ea typeface="Inter"/>
                <a:cs typeface="Inter"/>
                <a:sym typeface="Inter"/>
              </a:rPr>
              <a:t>nuclear</a:t>
            </a:r>
            <a:r>
              <a:rPr b="1" lang="en" sz="1100">
                <a:solidFill>
                  <a:schemeClr val="accent1"/>
                </a:solidFill>
                <a:latin typeface="Inter"/>
                <a:ea typeface="Inter"/>
                <a:cs typeface="Inter"/>
                <a:sym typeface="Inter"/>
              </a:rPr>
              <a:t> energy</a:t>
            </a:r>
            <a:endParaRPr b="1" sz="1100">
              <a:solidFill>
                <a:schemeClr val="accent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disarmament</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the two main concerns about nuclear proliferation today? </a:t>
            </a:r>
            <a:r>
              <a:rPr b="1" lang="en" sz="1100">
                <a:solidFill>
                  <a:schemeClr val="accent1"/>
                </a:solidFill>
                <a:latin typeface="Inter"/>
                <a:ea typeface="Inter"/>
                <a:cs typeface="Inter"/>
                <a:sym typeface="Inter"/>
              </a:rPr>
              <a:t>(4:30)</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preventing new countries from getting nuclear weapons</a:t>
            </a:r>
            <a:endParaRPr sz="1100">
              <a:solidFill>
                <a:schemeClr val="dk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revolves around existing nuclear weapons states that are judged to pose a threat</a:t>
            </a:r>
            <a:endParaRPr b="1" sz="1100">
              <a:solidFill>
                <a:schemeClr val="accent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countries have become a center of nonproliferation focus since 2015? </a:t>
            </a:r>
            <a:r>
              <a:rPr b="1" lang="en" sz="1100">
                <a:solidFill>
                  <a:schemeClr val="accent1"/>
                </a:solidFill>
                <a:latin typeface="Inter"/>
                <a:ea typeface="Inter"/>
                <a:cs typeface="Inter"/>
                <a:sym typeface="Inter"/>
              </a:rPr>
              <a:t>(4:30)</a:t>
            </a:r>
            <a:endParaRPr b="1" sz="1100">
              <a:solidFill>
                <a:schemeClr val="accent1"/>
              </a:solidFill>
              <a:latin typeface="Inter"/>
              <a:ea typeface="Inter"/>
              <a:cs typeface="Inter"/>
              <a:sym typeface="Inter"/>
            </a:endParaRPr>
          </a:p>
          <a:p>
            <a:pPr indent="457200" lvl="0" marL="0" rtl="0" algn="l">
              <a:lnSpc>
                <a:spcPct val="115000"/>
              </a:lnSpc>
              <a:spcBef>
                <a:spcPts val="0"/>
              </a:spcBef>
              <a:spcAft>
                <a:spcPts val="0"/>
              </a:spcAft>
              <a:buNone/>
            </a:pPr>
            <a:r>
              <a:t/>
            </a:r>
            <a:endParaRPr b="1" sz="1100">
              <a:solidFill>
                <a:schemeClr val="accent1"/>
              </a:solidFill>
              <a:latin typeface="Inter"/>
              <a:ea typeface="Inter"/>
              <a:cs typeface="Inter"/>
              <a:sym typeface="Inter"/>
            </a:endParaRPr>
          </a:p>
          <a:p>
            <a:pPr indent="457200" lvl="0" marL="0" rtl="0" algn="l">
              <a:lnSpc>
                <a:spcPct val="115000"/>
              </a:lnSpc>
              <a:spcBef>
                <a:spcPts val="0"/>
              </a:spcBef>
              <a:spcAft>
                <a:spcPts val="0"/>
              </a:spcAft>
              <a:buNone/>
            </a:pPr>
            <a:r>
              <a:rPr b="1" lang="en" sz="1100">
                <a:solidFill>
                  <a:schemeClr val="accent1"/>
                </a:solidFill>
                <a:latin typeface="Inter"/>
                <a:ea typeface="Inter"/>
                <a:cs typeface="Inter"/>
                <a:sym typeface="Inter"/>
              </a:rPr>
              <a:t>Iran and North Korea</a:t>
            </a:r>
            <a:endParaRPr b="1" sz="1100">
              <a:solidFill>
                <a:schemeClr val="accent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some examples of tools used to encourage nonproliferation of nuclear weapons? </a:t>
            </a:r>
            <a:r>
              <a:rPr b="1" lang="en" sz="1100">
                <a:solidFill>
                  <a:schemeClr val="accent1"/>
                </a:solidFill>
                <a:latin typeface="Inter"/>
                <a:ea typeface="Inter"/>
                <a:cs typeface="Inter"/>
                <a:sym typeface="Inter"/>
              </a:rPr>
              <a:t>(5:27</a:t>
            </a:r>
            <a:r>
              <a:rPr b="1" lang="en" sz="1100">
                <a:solidFill>
                  <a:schemeClr val="accent1"/>
                </a:solidFill>
                <a:latin typeface="Inter"/>
                <a:ea typeface="Inter"/>
                <a:cs typeface="Inter"/>
                <a:sym typeface="Inter"/>
              </a:rPr>
              <a:t>)</a:t>
            </a:r>
            <a:endParaRPr b="1" sz="1100">
              <a:solidFill>
                <a:schemeClr val="accent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Arms control agreements</a:t>
            </a:r>
            <a:endParaRPr b="1" sz="1100">
              <a:solidFill>
                <a:schemeClr val="accent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Guaranteeing the security of allies so they see no need for their own nuclear weapons</a:t>
            </a:r>
            <a:endParaRPr b="1" sz="1100">
              <a:solidFill>
                <a:schemeClr val="accent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International institutions and inspectors also</a:t>
            </a:r>
            <a:endParaRPr b="1" sz="1100">
              <a:solidFill>
                <a:schemeClr val="accent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monitor many nuclear facilities and discourage the trade of relevant items</a:t>
            </a:r>
            <a:endParaRPr b="1" sz="1100">
              <a:solidFill>
                <a:schemeClr val="accent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Impose sanctions to dissuade countries from nuclear development</a:t>
            </a:r>
            <a:endParaRPr b="1" sz="1100">
              <a:solidFill>
                <a:schemeClr val="accent1"/>
              </a:solidFill>
              <a:latin typeface="Inter"/>
              <a:ea typeface="Inter"/>
              <a:cs typeface="Inter"/>
              <a:sym typeface="Inter"/>
            </a:endParaRPr>
          </a:p>
          <a:p>
            <a:pPr indent="-298450" lvl="1" marL="914400" rtl="0" algn="l">
              <a:lnSpc>
                <a:spcPct val="115000"/>
              </a:lnSpc>
              <a:spcBef>
                <a:spcPts val="0"/>
              </a:spcBef>
              <a:spcAft>
                <a:spcPts val="0"/>
              </a:spcAft>
              <a:buClr>
                <a:schemeClr val="accent1"/>
              </a:buClr>
              <a:buSzPts val="1100"/>
              <a:buFont typeface="Inter"/>
              <a:buAutoNum type="alphaLcPeriod"/>
            </a:pPr>
            <a:r>
              <a:rPr b="1" lang="en" sz="1100">
                <a:solidFill>
                  <a:schemeClr val="accent1"/>
                </a:solidFill>
                <a:latin typeface="Inter"/>
                <a:ea typeface="Inter"/>
                <a:cs typeface="Inter"/>
                <a:sym typeface="Inter"/>
              </a:rPr>
              <a:t>Impose military action to stop shipments of critical technologies and materials or to destroy weapons or facilities.</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8" name="Google Shape;68;p14"/>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900">
                <a:solidFill>
                  <a:schemeClr val="dk1"/>
                </a:solidFill>
                <a:latin typeface="Inter"/>
                <a:ea typeface="Inter"/>
                <a:cs typeface="Inter"/>
                <a:sym typeface="Inter"/>
              </a:rPr>
              <a:t>1938-1962: The Nuclear Age Begins</a:t>
            </a:r>
            <a:endParaRPr sz="1900">
              <a:latin typeface="Inter Medium"/>
              <a:ea typeface="Inter Medium"/>
              <a:cs typeface="Inter Medium"/>
              <a:sym typeface="Inter Medium"/>
            </a:endParaRPr>
          </a:p>
        </p:txBody>
      </p:sp>
      <p:pic>
        <p:nvPicPr>
          <p:cNvPr id="69" name="Google Shape;69;p14"/>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70" name="Google Shape;70;p14"/>
          <p:cNvSpPr txBox="1"/>
          <p:nvPr/>
        </p:nvSpPr>
        <p:spPr>
          <a:xfrm>
            <a:off x="178100" y="894888"/>
            <a:ext cx="74163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57200" y="1676625"/>
          <a:ext cx="3000000" cy="3000000"/>
        </p:xfrm>
        <a:graphic>
          <a:graphicData uri="http://schemas.openxmlformats.org/drawingml/2006/table">
            <a:tbl>
              <a:tblPr>
                <a:noFill/>
                <a:tableStyleId>{F4F88B2C-0624-4354-84E5-01F44C7C801A}</a:tableStyleId>
              </a:tblPr>
              <a:tblGrid>
                <a:gridCol w="1676400"/>
                <a:gridCol w="5181600"/>
              </a:tblGrid>
              <a:tr h="266700">
                <a:tc gridSpan="2">
                  <a:txBody>
                    <a:bodyPr/>
                    <a:lstStyle/>
                    <a:p>
                      <a:pPr indent="0" lvl="0" marL="0" rtl="0" algn="ctr">
                        <a:spcBef>
                          <a:spcPts val="0"/>
                        </a:spcBef>
                        <a:spcAft>
                          <a:spcPts val="0"/>
                        </a:spcAft>
                        <a:buNone/>
                      </a:pPr>
                      <a:r>
                        <a:rPr b="1" lang="en" sz="1200">
                          <a:latin typeface="Inter"/>
                          <a:ea typeface="Inter"/>
                          <a:cs typeface="Inter"/>
                          <a:sym typeface="Inter"/>
                        </a:rPr>
                        <a:t>1938-1962: The Nuclear Age Begins</a:t>
                      </a:r>
                      <a:endParaRPr b="1" sz="1200">
                        <a:latin typeface="Inter"/>
                        <a:ea typeface="Inter"/>
                        <a:cs typeface="Inter"/>
                        <a:sym typeface="Inter"/>
                      </a:endParaRPr>
                    </a:p>
                  </a:txBody>
                  <a:tcPr marT="63500" marB="63500" marR="63500" marL="63500">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Aug 6, 1945 - Aug 9 1945</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First Atomic Bombs Are Dropped on Hiroshima and Nagasaki</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August 6, 1945, the U.S. dropped the first atomic bomb on Hiroshima, killing over 100,000 people.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August 9, the U.S. dropped a second atomic bomb on Nagasaki, killing over 70,000 people.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Six days later, Japan surrendered, marking the only use of atomic bombs in war.</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63500" marB="63500" marR="63500" marL="63500"/>
                </a:tc>
              </a:tr>
              <a:tr h="1004350">
                <a:tc>
                  <a:txBody>
                    <a:bodyPr/>
                    <a:lstStyle/>
                    <a:p>
                      <a:pPr indent="0" lvl="0" marL="0" rtl="0" algn="l">
                        <a:spcBef>
                          <a:spcPts val="0"/>
                        </a:spcBef>
                        <a:spcAft>
                          <a:spcPts val="0"/>
                        </a:spcAft>
                        <a:buNone/>
                      </a:pPr>
                      <a:r>
                        <a:rPr lang="en" sz="1200">
                          <a:latin typeface="Inter"/>
                          <a:ea typeface="Inter"/>
                          <a:cs typeface="Inter"/>
                          <a:sym typeface="Inter"/>
                        </a:rPr>
                        <a:t>Jul 29, 1957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IAEA Is Created</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IAEA was created to promote the peaceful use of nuclear technology, like in power plants.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Eisenhower’s 1953 “Atoms for Peace” speech called for an agency to prevent nuclear proliferation.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He warned that unchecked nuclear weapons could destroy humanity’s heritage.</a:t>
                      </a:r>
                      <a:endParaRPr b="1" sz="1200">
                        <a:solidFill>
                          <a:schemeClr val="accent1"/>
                        </a:solidFill>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Sep 29, 1957</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Kyshtym Nuclear Disaster Occurs In Secret</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 nuclear waste tank exploded in Ozyorsk, the original site of the Soviet nuclear weapons program.</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explosion released more radioactive contamination than the 1986 Chernobyl disaster.</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Soviet government successfully covered up the Kyshtym Disaster, and it remained unknown until an exiled scientist exposed it decades later.</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Oct 15, 1962 - Oct 28, 1962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Cuban Missile Crisis Threatens Nuclear War</a:t>
                      </a:r>
                      <a:endParaRPr sz="1200">
                        <a:latin typeface="Inter"/>
                        <a:ea typeface="Inter"/>
                        <a:cs typeface="Inter"/>
                        <a:sym typeface="Inter"/>
                      </a:endParaRPr>
                    </a:p>
                  </a:txBody>
                  <a:tcPr marT="63500" marB="63500" marR="63500" marL="63500">
                    <a:lnB cap="flat" cmpd="sng" w="12700">
                      <a:solidFill>
                        <a:srgbClr val="000000"/>
                      </a:solidFill>
                      <a:prstDash val="solid"/>
                      <a:round/>
                      <a:headEnd len="sm" w="sm" type="none"/>
                      <a:tailEnd len="sm" w="sm" type="none"/>
                    </a:lnB>
                  </a:tcP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October 15th, a U.S. military plane discovered Soviet nuclear missiles under construction in Cuba, just 100 miles from Florida.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President Kennedy sent the U.S. Navy to surround Cuba and demanded the missiles be dismantled, leading to tense negotiations with Soviet leader Khrushchev.</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Khrushchev agreed to remove the missiles in exchange for a U.S. guarantee not to attack Cuba and a secret U.S. agreement to remove missiles from Turkey, avoiding nuclear war.</a:t>
                      </a:r>
                      <a:endParaRPr sz="1200">
                        <a:latin typeface="Inter"/>
                        <a:ea typeface="Inter"/>
                        <a:cs typeface="Inter"/>
                        <a:sym typeface="Inter"/>
                      </a:endParaRPr>
                    </a:p>
                  </a:txBody>
                  <a:tcPr marT="63500" marB="63500" marR="63500" marL="63500">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900">
                <a:solidFill>
                  <a:schemeClr val="dk1"/>
                </a:solidFill>
                <a:latin typeface="Inter"/>
                <a:ea typeface="Inter"/>
                <a:cs typeface="Inter"/>
                <a:sym typeface="Inter"/>
              </a:rPr>
              <a:t>1968–1975: Nuclear Nonproliferation Goes Global</a:t>
            </a:r>
            <a:endParaRPr sz="1900">
              <a:latin typeface="Inter Medium"/>
              <a:ea typeface="Inter Medium"/>
              <a:cs typeface="Inter Medium"/>
              <a:sym typeface="Inter Medium"/>
            </a:endParaRPr>
          </a:p>
        </p:txBody>
      </p:sp>
      <p:pic>
        <p:nvPicPr>
          <p:cNvPr id="80" name="Google Shape;80;p15"/>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81" name="Google Shape;81;p15"/>
          <p:cNvSpPr txBox="1"/>
          <p:nvPr/>
        </p:nvSpPr>
        <p:spPr>
          <a:xfrm>
            <a:off x="178100" y="894888"/>
            <a:ext cx="74163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82" name="Google Shape;82;p15"/>
          <p:cNvGraphicFramePr/>
          <p:nvPr/>
        </p:nvGraphicFramePr>
        <p:xfrm>
          <a:off x="457200" y="1818000"/>
          <a:ext cx="3000000" cy="3000000"/>
        </p:xfrm>
        <a:graphic>
          <a:graphicData uri="http://schemas.openxmlformats.org/drawingml/2006/table">
            <a:tbl>
              <a:tblPr>
                <a:noFill/>
                <a:tableStyleId>{F4F88B2C-0624-4354-84E5-01F44C7C801A}</a:tableStyleId>
              </a:tblPr>
              <a:tblGrid>
                <a:gridCol w="1803725"/>
                <a:gridCol w="5054275"/>
              </a:tblGrid>
              <a:tr h="12700">
                <a:tc gridSpan="2">
                  <a:txBody>
                    <a:bodyPr/>
                    <a:lstStyle/>
                    <a:p>
                      <a:pPr indent="0" lvl="0" marL="0" rtl="0" algn="ctr">
                        <a:spcBef>
                          <a:spcPts val="0"/>
                        </a:spcBef>
                        <a:spcAft>
                          <a:spcPts val="0"/>
                        </a:spcAft>
                        <a:buNone/>
                      </a:pPr>
                      <a:r>
                        <a:rPr b="1" lang="en" sz="1200">
                          <a:latin typeface="Inter"/>
                          <a:ea typeface="Inter"/>
                          <a:cs typeface="Inter"/>
                          <a:sym typeface="Inter"/>
                        </a:rPr>
                        <a:t>1968–1975: Nuclear Nonproliferation Goes Global</a:t>
                      </a:r>
                      <a:endParaRPr b="1"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Feb 14, 1967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First Nuclear-Weapon-Free Zone Is Established</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Treaty of Tlatelolco established Latin America as the first nuclear-weapon-free zone, where countries agree to avoid nuclear weapons.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Mexican Ambassador Alfonso García Robles envisioned nuclear powers as "contaminated islets" and advocated for global disarmament.</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Following Latin America, NWFZs were established in the South Pacific (1985), Southeast Asia (1995), Africa (1996), and Central Asia (2006), with additional zones in outer space and the ocean floor.</a:t>
                      </a:r>
                      <a:endParaRPr b="1" sz="1200">
                        <a:solidFill>
                          <a:schemeClr val="accent1"/>
                        </a:solidFill>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latin typeface="Inter"/>
                          <a:ea typeface="Inter"/>
                          <a:cs typeface="Inter"/>
                          <a:sym typeface="Inter"/>
                        </a:rPr>
                        <a:t>Jun 12, 1968</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First International Treaty to Prevent Spread of Nuclear Weapons Is Signed</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UN General Assembly adopted a resolution endorsing the Treaty on the Nonproliferation of Nuclear Weapons (NPT), which opened for adoption the following month.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treaty required countries without nuclear weapons to never acquire them, but allowed for peaceful use of atomic energy.</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five nuclear powers at the time—the U.S., Soviet Union, U.K., France, and China—signed the treaty, committing to eventual disarmament, but all still possess nuclear weapons today.</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latin typeface="Inter"/>
                          <a:ea typeface="Inter"/>
                          <a:cs typeface="Inter"/>
                          <a:sym typeface="Inter"/>
                        </a:rPr>
                        <a:t>May 26, 1972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SALT I Treaty Is Signed</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President Nixon and Soviet leader Brezhnev signed the Strategic Arms Limitations Treaty (SALT I), the first agreement to limit nuclear arsenals during the Cold War.</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This marked a nonproliferation victory, ten years after the Cuban Missile Crisis between the nuclear-armed U.S. and Soviet Union.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Seven years later, President Carter and Brezhnev signed SALT II, further limiting nuclear capabilities.</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latin typeface="Inter"/>
                          <a:ea typeface="Inter"/>
                          <a:cs typeface="Inter"/>
                          <a:sym typeface="Inter"/>
                        </a:rPr>
                        <a:t>May 18, 1974</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India Joins the Nuclear Club</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India conducted its first nuclear test, code-named “Smiling Buddha,” becoming the first country outside the original five NPT-recognized nuclear states to test a nuclear bomb.</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Initially denied, India now views its nuclear program as central to its security and uses it to enhance its status as an emerging world power.</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In 1998, India’s rival, Pakistan, tested its first nuclear weapon, further escalating regional tensions.</a:t>
                      </a:r>
                      <a:endParaRPr sz="12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6"/>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800">
                <a:solidFill>
                  <a:schemeClr val="dk1"/>
                </a:solidFill>
                <a:latin typeface="Inter"/>
                <a:ea typeface="Inter"/>
                <a:cs typeface="Inter"/>
                <a:sym typeface="Inter"/>
              </a:rPr>
              <a:t>1986–2000: End of the Cold War Improves Nonproliferation Efforts</a:t>
            </a:r>
            <a:endParaRPr sz="1800">
              <a:latin typeface="Inter Medium"/>
              <a:ea typeface="Inter Medium"/>
              <a:cs typeface="Inter Medium"/>
              <a:sym typeface="Inter Medium"/>
            </a:endParaRPr>
          </a:p>
        </p:txBody>
      </p:sp>
      <p:pic>
        <p:nvPicPr>
          <p:cNvPr id="91" name="Google Shape;91;p16"/>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92" name="Google Shape;92;p16"/>
          <p:cNvSpPr txBox="1"/>
          <p:nvPr/>
        </p:nvSpPr>
        <p:spPr>
          <a:xfrm>
            <a:off x="178100" y="894888"/>
            <a:ext cx="74163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93" name="Google Shape;93;p16"/>
          <p:cNvGraphicFramePr/>
          <p:nvPr/>
        </p:nvGraphicFramePr>
        <p:xfrm>
          <a:off x="457250" y="1901400"/>
          <a:ext cx="3000000" cy="3000000"/>
        </p:xfrm>
        <a:graphic>
          <a:graphicData uri="http://schemas.openxmlformats.org/drawingml/2006/table">
            <a:tbl>
              <a:tblPr>
                <a:noFill/>
                <a:tableStyleId>{F4F88B2C-0624-4354-84E5-01F44C7C801A}</a:tableStyleId>
              </a:tblPr>
              <a:tblGrid>
                <a:gridCol w="1676400"/>
                <a:gridCol w="5181600"/>
              </a:tblGrid>
              <a:tr h="197925">
                <a:tc gridSpan="2">
                  <a:txBody>
                    <a:bodyPr/>
                    <a:lstStyle/>
                    <a:p>
                      <a:pPr indent="0" lvl="0" marL="0" rtl="0" algn="ctr">
                        <a:spcBef>
                          <a:spcPts val="0"/>
                        </a:spcBef>
                        <a:spcAft>
                          <a:spcPts val="0"/>
                        </a:spcAft>
                        <a:buNone/>
                      </a:pPr>
                      <a:r>
                        <a:rPr b="1" lang="en" sz="1200">
                          <a:latin typeface="Inter"/>
                          <a:ea typeface="Inter"/>
                          <a:cs typeface="Inter"/>
                          <a:sym typeface="Inter"/>
                        </a:rPr>
                        <a:t>1986–2000: End of the Cold War Improves Nonproliferation Efforts</a:t>
                      </a:r>
                      <a:endParaRPr b="1" sz="1200">
                        <a:latin typeface="Inter"/>
                        <a:ea typeface="Inter"/>
                        <a:cs typeface="Inter"/>
                        <a:sym typeface="Inter"/>
                      </a:endParaRPr>
                    </a:p>
                  </a:txBody>
                  <a:tcPr marT="63500" marB="63500" marR="63500" marL="63500">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May 23, 1992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Belarus, Kazakhstan, and Ukraine Give Up Nuclear Weapons</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After the fall of the Soviet Union, Belarus, Kazakhstan, and Ukraine inherited nuclear weapons.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An international agreement required these countries to destroy or transfer the weapons to Russia and join the NPT as non-nuclear states.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Belarus, Kazakhstan, and Ukraine, along with South Africa, became the only countries in history to give up their nuclear arsenals.</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Sep 24, 1996</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Comprehensive Nuclear Test Ban Treaty Opens for Signatures</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After two years of negotiations, the Comprehensive Nuclear Test Ban Treaty (CTBT) was opened for signature, banning nuclear explosions for any purpose, including weapons tests.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treaty is not legally binding because key countries, including China, India, Pakistan, and the U.S., have not ratified it.</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Despite this, most nuclear-armed countries, including the U.K., Soviet Union (later Russia), and the U.S., have not conducted nuclear tests since the early 1990s.</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May 1997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IAEA’s Model Additional Protocol is Introduced</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IAEA’s mandate includes ensuring countries use nuclear technology for peaceful purposes, such as energy, through on-site inspections of nuclear facilities.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After the 1991 Gulf War, it was revealed that Iraq had pursued an undeclared nuclear weapons program despite IAEA inspections.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In response, the IAEA approved the Model Additional Protocol, giving the agency greater access to information and nuclear sites; the protocol is now implemented in 127 countries, enhancing inspection capabilities.</a:t>
                      </a:r>
                      <a:endParaRPr sz="1200">
                        <a:latin typeface="Inter"/>
                        <a:ea typeface="Inter"/>
                        <a:cs typeface="Inter"/>
                        <a:sym typeface="Inter"/>
                      </a:endParaRPr>
                    </a:p>
                  </a:txBody>
                  <a:tcPr marT="63500" marB="63500" marR="63500" marL="6350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9" name="Google Shape;99;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0" name="Google Shape;100;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1" name="Google Shape;101;p17"/>
          <p:cNvSpPr txBox="1"/>
          <p:nvPr/>
        </p:nvSpPr>
        <p:spPr>
          <a:xfrm>
            <a:off x="0" y="0"/>
            <a:ext cx="7772400" cy="89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900">
                <a:solidFill>
                  <a:schemeClr val="dk1"/>
                </a:solidFill>
                <a:latin typeface="Inter"/>
                <a:ea typeface="Inter"/>
                <a:cs typeface="Inter"/>
                <a:sym typeface="Inter"/>
              </a:rPr>
              <a:t>2003–Present: Progress and Threats</a:t>
            </a:r>
            <a:endParaRPr sz="1900">
              <a:latin typeface="Inter Medium"/>
              <a:ea typeface="Inter Medium"/>
              <a:cs typeface="Inter Medium"/>
              <a:sym typeface="Inter Medium"/>
            </a:endParaRPr>
          </a:p>
        </p:txBody>
      </p:sp>
      <p:pic>
        <p:nvPicPr>
          <p:cNvPr id="102" name="Google Shape;102;p17"/>
          <p:cNvPicPr preferRelativeResize="0"/>
          <p:nvPr/>
        </p:nvPicPr>
        <p:blipFill>
          <a:blip r:embed="rId4">
            <a:alphaModFix/>
          </a:blip>
          <a:stretch>
            <a:fillRect/>
          </a:stretch>
        </p:blipFill>
        <p:spPr>
          <a:xfrm>
            <a:off x="77225" y="0"/>
            <a:ext cx="1039823" cy="431175"/>
          </a:xfrm>
          <a:prstGeom prst="rect">
            <a:avLst/>
          </a:prstGeom>
          <a:noFill/>
          <a:ln>
            <a:noFill/>
          </a:ln>
        </p:spPr>
      </p:pic>
      <p:sp>
        <p:nvSpPr>
          <p:cNvPr id="103" name="Google Shape;103;p17"/>
          <p:cNvSpPr txBox="1"/>
          <p:nvPr/>
        </p:nvSpPr>
        <p:spPr>
          <a:xfrm>
            <a:off x="178100" y="894888"/>
            <a:ext cx="74163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Open up this source </a:t>
            </a:r>
            <a:r>
              <a:rPr i="1" lang="en" sz="1200" u="sng">
                <a:solidFill>
                  <a:schemeClr val="dk1"/>
                </a:solidFill>
                <a:latin typeface="Inter"/>
                <a:ea typeface="Inter"/>
                <a:cs typeface="Inter"/>
                <a:sym typeface="Inter"/>
                <a:hlinkClick r:id="rId5">
                  <a:extLst>
                    <a:ext uri="{A12FA001-AC4F-418D-AE19-62706E023703}">
                      <ahyp:hlinkClr val="tx"/>
                    </a:ext>
                  </a:extLst>
                </a:hlinkClick>
              </a:rPr>
              <a:t>The History of Nuclear Proliferation</a:t>
            </a:r>
            <a:r>
              <a:rPr lang="en" sz="1200">
                <a:solidFill>
                  <a:schemeClr val="dk1"/>
                </a:solidFill>
                <a:latin typeface="Inter"/>
                <a:ea typeface="Inter"/>
                <a:cs typeface="Inter"/>
                <a:sym typeface="Inter"/>
              </a:rPr>
              <a:t> to navigate the timeline of nuclear proliferation. In your group, use the chart below to take summary notes/ explain the significance of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104" name="Google Shape;104;p17"/>
          <p:cNvGraphicFramePr/>
          <p:nvPr/>
        </p:nvGraphicFramePr>
        <p:xfrm>
          <a:off x="457200" y="1621613"/>
          <a:ext cx="3000000" cy="3000000"/>
        </p:xfrm>
        <a:graphic>
          <a:graphicData uri="http://schemas.openxmlformats.org/drawingml/2006/table">
            <a:tbl>
              <a:tblPr>
                <a:noFill/>
                <a:tableStyleId>{F4F88B2C-0624-4354-84E5-01F44C7C801A}</a:tableStyleId>
              </a:tblPr>
              <a:tblGrid>
                <a:gridCol w="1676400"/>
                <a:gridCol w="5181600"/>
              </a:tblGrid>
              <a:tr h="266700">
                <a:tc gridSpan="2">
                  <a:txBody>
                    <a:bodyPr/>
                    <a:lstStyle/>
                    <a:p>
                      <a:pPr indent="0" lvl="0" marL="0" rtl="0" algn="ctr">
                        <a:spcBef>
                          <a:spcPts val="0"/>
                        </a:spcBef>
                        <a:spcAft>
                          <a:spcPts val="0"/>
                        </a:spcAft>
                        <a:buNone/>
                      </a:pPr>
                      <a:r>
                        <a:rPr b="1" lang="en" sz="1200">
                          <a:latin typeface="Inter"/>
                          <a:ea typeface="Inter"/>
                          <a:cs typeface="Inter"/>
                          <a:sym typeface="Inter"/>
                        </a:rPr>
                        <a:t>2003–Present: Progress and Threats</a:t>
                      </a:r>
                      <a:endParaRPr b="1" sz="1200">
                        <a:latin typeface="Inter"/>
                        <a:ea typeface="Inter"/>
                        <a:cs typeface="Inter"/>
                        <a:sym typeface="Inter"/>
                      </a:endParaRPr>
                    </a:p>
                  </a:txBody>
                  <a:tcPr marT="63500" marB="63500" marR="63500" marL="63500">
                    <a:solidFill>
                      <a:srgbClr val="CCCCCC"/>
                    </a:solidFill>
                  </a:tcPr>
                </a:tc>
                <a:tc hMerge="1"/>
              </a:tr>
              <a:tr h="12700">
                <a:tc>
                  <a:txBody>
                    <a:bodyPr/>
                    <a:lstStyle/>
                    <a:p>
                      <a:pPr indent="0" lvl="0" marL="0" rtl="0" algn="l">
                        <a:spcBef>
                          <a:spcPts val="0"/>
                        </a:spcBef>
                        <a:spcAft>
                          <a:spcPts val="0"/>
                        </a:spcAft>
                        <a:buNone/>
                      </a:pPr>
                      <a:r>
                        <a:rPr lang="en" sz="1200">
                          <a:latin typeface="Inter"/>
                          <a:ea typeface="Inter"/>
                          <a:cs typeface="Inter"/>
                          <a:sym typeface="Inter"/>
                        </a:rPr>
                        <a:t>Jan 10, 2003</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North Korea Withdraws From the Nonproliferation Treaty</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North Korea announced its withdrawal from the NPT, stating it could no longer remain bound by the treaty due to security concerns and national dignity.</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Prior to this, the U.S. revealed that North Korea had admitted to enriching uranium for nuclear weapons, which North Korea denied before reopening nuclear facilities and expelling IAEA inspectors.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Nearly four years later, North Korea conducted a successful nuclear test, becoming the eighth country in history to do so.</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Apr 14, 2009</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North Korea Walks Out of Six Party Talks</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Negotiations between China, Japan, North Korea, Russia, the U.S., and South Korea, known as the six-party talks, aimed to resolve North Korea’s nuclear weapons program but collapsed after the UN Security Council condemned a North Korean rocket test.</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North Korea disguised the rocket test as part of its civilian space program.</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After six years of negotiations, no resolution was reached, and North Korea remains one of the most unstable nuclear powers in the world today.</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Jul 15, 2015</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World Powers Reach a Nuclear Agreement With Iran</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In 2002, the discovery of a large uranium enrichment plant and heavy water plant in Iran raised concerns that Iran was attempting to build a nuclear weapon, despite the country’s denials.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In 2015, after years of negotiation, the U.S., China, France, Germany, Russia, the U.K., and the EU reached the Joint Comprehensive Plan of Action (JCPOA) with Iran, which limited its nuclear program and imposed stricter monitoring in exchange for the relaxation of sanctions.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In 2018, President Trump announced the U.S. withdrawal from the deal, and shortly afterward, the U.S. re-imposed sanctions on Iran.</a:t>
                      </a:r>
                      <a:endParaRPr sz="1200">
                        <a:latin typeface="Inter"/>
                        <a:ea typeface="Inter"/>
                        <a:cs typeface="Inter"/>
                        <a:sym typeface="Inter"/>
                      </a:endParaRPr>
                    </a:p>
                  </a:txBody>
                  <a:tcPr marT="63500" marB="63500" marR="63500" marL="63500"/>
                </a:tc>
              </a:tr>
              <a:tr h="12700">
                <a:tc>
                  <a:txBody>
                    <a:bodyPr/>
                    <a:lstStyle/>
                    <a:p>
                      <a:pPr indent="0" lvl="0" marL="0" rtl="0" algn="l">
                        <a:spcBef>
                          <a:spcPts val="0"/>
                        </a:spcBef>
                        <a:spcAft>
                          <a:spcPts val="0"/>
                        </a:spcAft>
                        <a:buNone/>
                      </a:pPr>
                      <a:r>
                        <a:rPr lang="en" sz="1200">
                          <a:latin typeface="Inter"/>
                          <a:ea typeface="Inter"/>
                          <a:cs typeface="Inter"/>
                          <a:sym typeface="Inter"/>
                        </a:rPr>
                        <a:t>Jul 7, 2017</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United Nations Adopts Nuclear Weapons Ban Treaty</a:t>
                      </a:r>
                      <a:endParaRPr sz="1200">
                        <a:latin typeface="Inter"/>
                        <a:ea typeface="Inter"/>
                        <a:cs typeface="Inter"/>
                        <a:sym typeface="Inter"/>
                      </a:endParaRPr>
                    </a:p>
                  </a:txBody>
                  <a:tcPr marT="63500" marB="63500" marR="63500" marL="6350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In 2017, the United Nations adopted the Treaty on the Prohibition of Nuclear Weapons (TPNW), promoting nuclear disarmament.</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Nearly 100 countries have signed the treaty, which bans the development, testing, production, stockpiling, transfer, use, and threat of nuclear weapons.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Despite its success, countries with existing nuclear weapons have not signed the treaty, presenting an ongoing challenge to global disarmament efforts.</a:t>
                      </a:r>
                      <a:endParaRPr sz="1200">
                        <a:latin typeface="Inter"/>
                        <a:ea typeface="Inter"/>
                        <a:cs typeface="Inter"/>
                        <a:sym typeface="Inter"/>
                      </a:endParaRPr>
                    </a:p>
                  </a:txBody>
                  <a:tcPr marT="63500" marB="63500" marR="63500" marL="6350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8"/>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3</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10" name="Google Shape;110;p18"/>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11" name="Google Shape;111;p18"/>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How did the development of nuclear weapons shape international relations since the end of World War II?</a:t>
            </a:r>
            <a:endParaRPr i="1" sz="1700">
              <a:latin typeface="Inter"/>
              <a:ea typeface="Inter"/>
              <a:cs typeface="Inter"/>
              <a:sym typeface="Inter"/>
            </a:endParaRPr>
          </a:p>
        </p:txBody>
      </p:sp>
      <p:pic>
        <p:nvPicPr>
          <p:cNvPr id="112" name="Google Shape;112;p18"/>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13" name="Google Shape;11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18"/>
          <p:cNvSpPr txBox="1"/>
          <p:nvPr/>
        </p:nvSpPr>
        <p:spPr>
          <a:xfrm>
            <a:off x="557000" y="104236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116" name="Google Shape;116;p18"/>
          <p:cNvSpPr txBox="1"/>
          <p:nvPr/>
        </p:nvSpPr>
        <p:spPr>
          <a:xfrm>
            <a:off x="551450" y="2687877"/>
            <a:ext cx="68535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latin typeface="Halant"/>
                <a:ea typeface="Halant"/>
                <a:cs typeface="Halant"/>
                <a:sym typeface="Halant"/>
              </a:rPr>
              <a:t>Review the four eras listed and select the one you think had the </a:t>
            </a:r>
            <a:r>
              <a:rPr b="1" lang="en" u="sng">
                <a:latin typeface="Halant"/>
                <a:ea typeface="Halant"/>
                <a:cs typeface="Halant"/>
                <a:sym typeface="Halant"/>
              </a:rPr>
              <a:t>most </a:t>
            </a:r>
            <a:r>
              <a:rPr lang="en">
                <a:latin typeface="Halant"/>
                <a:ea typeface="Halant"/>
                <a:cs typeface="Halant"/>
                <a:sym typeface="Halant"/>
              </a:rPr>
              <a:t>significant impact on nuclear proliferation efforts. In 2-3 sentences, explain why you selected that era. Be sure to include </a:t>
            </a:r>
            <a:r>
              <a:rPr lang="en" u="sng">
                <a:latin typeface="Halant"/>
                <a:ea typeface="Halant"/>
                <a:cs typeface="Halant"/>
                <a:sym typeface="Halant"/>
              </a:rPr>
              <a:t>one specific event or trend from that time that supports your answer.</a:t>
            </a:r>
            <a:endParaRPr u="sng">
              <a:solidFill>
                <a:srgbClr val="000000"/>
              </a:solidFill>
              <a:latin typeface="Halant"/>
              <a:ea typeface="Halant"/>
              <a:cs typeface="Halant"/>
              <a:sym typeface="Halant"/>
            </a:endParaRPr>
          </a:p>
        </p:txBody>
      </p:sp>
      <p:sp>
        <p:nvSpPr>
          <p:cNvPr id="117" name="Google Shape;117;p18"/>
          <p:cNvSpPr txBox="1"/>
          <p:nvPr/>
        </p:nvSpPr>
        <p:spPr>
          <a:xfrm>
            <a:off x="556700" y="5533475"/>
            <a:ext cx="6659100" cy="3805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This era had the most significant impact because the Treaty on the Nonproliferation of Nuclear Weapons (NPT) was signed, which helped curb the spread of nuclear weapons. It was a crucial step toward global efforts to prevent nuclear proliferation, especially since it involved major powers like the United States, the Soviet Union, and China.</a:t>
            </a:r>
            <a:endParaRPr b="1" sz="1200">
              <a:solidFill>
                <a:schemeClr val="accent1"/>
              </a:solidFill>
              <a:latin typeface="Inter"/>
              <a:ea typeface="Inter"/>
              <a:cs typeface="Inter"/>
              <a:sym typeface="Inter"/>
            </a:endParaRPr>
          </a:p>
        </p:txBody>
      </p:sp>
      <p:sp>
        <p:nvSpPr>
          <p:cNvPr id="118" name="Google Shape;118;p18"/>
          <p:cNvSpPr txBox="1"/>
          <p:nvPr/>
        </p:nvSpPr>
        <p:spPr>
          <a:xfrm>
            <a:off x="589500" y="3749325"/>
            <a:ext cx="6593400" cy="5541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From the timeline, which era do you believe had the most significant impact on nuclear proliferation efforts? Circle your choice and explain on the lines. </a:t>
            </a:r>
            <a:endParaRPr sz="1200">
              <a:latin typeface="Inter"/>
              <a:ea typeface="Inter"/>
              <a:cs typeface="Inter"/>
              <a:sym typeface="Inter"/>
            </a:endParaRPr>
          </a:p>
        </p:txBody>
      </p:sp>
      <p:graphicFrame>
        <p:nvGraphicFramePr>
          <p:cNvPr id="119" name="Google Shape;119;p18"/>
          <p:cNvGraphicFramePr/>
          <p:nvPr/>
        </p:nvGraphicFramePr>
        <p:xfrm>
          <a:off x="557000" y="4303413"/>
          <a:ext cx="3000000" cy="3000000"/>
        </p:xfrm>
        <a:graphic>
          <a:graphicData uri="http://schemas.openxmlformats.org/drawingml/2006/table">
            <a:tbl>
              <a:tblPr>
                <a:noFill/>
                <a:tableStyleId>{DAABFA76-619B-4335-940C-5FCEABC0670F}</a:tableStyleId>
              </a:tblPr>
              <a:tblGrid>
                <a:gridCol w="1813700"/>
                <a:gridCol w="1674225"/>
                <a:gridCol w="1672575"/>
                <a:gridCol w="1536400"/>
              </a:tblGrid>
              <a:tr h="1046700">
                <a:tc>
                  <a:txBody>
                    <a:bodyPr/>
                    <a:lstStyle/>
                    <a:p>
                      <a:pPr indent="0" lvl="0" marL="0" rtl="0" algn="ctr">
                        <a:spcBef>
                          <a:spcPts val="0"/>
                        </a:spcBef>
                        <a:spcAft>
                          <a:spcPts val="0"/>
                        </a:spcAft>
                        <a:buNone/>
                      </a:pPr>
                      <a:r>
                        <a:rPr lang="en" sz="1200">
                          <a:latin typeface="Inter"/>
                          <a:ea typeface="Inter"/>
                          <a:cs typeface="Inter"/>
                          <a:sym typeface="Inter"/>
                        </a:rPr>
                        <a:t>1938-62</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The Nuclear Age Begins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E95C3D"/>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rgbClr val="E95C3D"/>
                      </a:solidFill>
                      <a:prstDash val="solid"/>
                      <a:round/>
                      <a:headEnd len="sm" w="sm" type="none"/>
                      <a:tailEnd len="sm" w="sm" type="none"/>
                    </a:lnT>
                    <a:lnB cap="flat" cmpd="sng" w="9525">
                      <a:solidFill>
                        <a:srgbClr val="E95C3D"/>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1968–75 Nuclear Nonproliferation Goes Global</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1986–2000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End of the Cold War Improves Nonproliferation Efforts</a:t>
                      </a:r>
                      <a:endParaRPr sz="1200">
                        <a:latin typeface="Inter"/>
                        <a:ea typeface="Inter"/>
                        <a:cs typeface="Inter"/>
                        <a:sym typeface="Inte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2003–Present Progress and Threats</a:t>
                      </a:r>
                      <a:endParaRPr sz="1200">
                        <a:latin typeface="Inter"/>
                        <a:ea typeface="Inter"/>
                        <a:cs typeface="Inter"/>
                        <a:sym typeface="Inte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120" name="Google Shape;120;p18"/>
          <p:cNvSpPr/>
          <p:nvPr/>
        </p:nvSpPr>
        <p:spPr>
          <a:xfrm>
            <a:off x="2370700" y="4174200"/>
            <a:ext cx="1673400" cy="13557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